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6"/>
    <p:restoredTop sz="94660"/>
  </p:normalViewPr>
  <p:slideViewPr>
    <p:cSldViewPr showGuides="1">
      <p:cViewPr varScale="1">
        <p:scale>
          <a:sx n="111" d="100"/>
          <a:sy n="111" d="100"/>
        </p:scale>
        <p:origin x="1236" y="102"/>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la 2</a:t>
            </a:r>
            <a:r>
              <a:rPr lang="fr-FR" sz="2800" b="1" baseline="30000" dirty="0">
                <a:solidFill>
                  <a:srgbClr val="005696"/>
                </a:solidFill>
              </a:rPr>
              <a:t>de</a:t>
            </a:r>
            <a:endParaRPr lang="fr-FR" sz="2800" b="1" dirty="0">
              <a:solidFill>
                <a:srgbClr val="005696"/>
              </a:solidFill>
            </a:endParaRPr>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a:t>2022-2023</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intentions d’orientation</a:t>
            </a:r>
            <a:r>
              <a:rPr lang="fr-FR" sz="2000" dirty="0"/>
              <a:t> </a:t>
            </a:r>
          </a:p>
          <a:p>
            <a:pPr marL="0" indent="0">
              <a:buNone/>
            </a:pPr>
            <a:endParaRPr lang="fr-FR" sz="2000" dirty="0"/>
          </a:p>
        </p:txBody>
      </p:sp>
      <p:sp>
        <p:nvSpPr>
          <p:cNvPr id="10" name="Rectangle 9"/>
          <p:cNvSpPr/>
          <p:nvPr/>
        </p:nvSpPr>
        <p:spPr>
          <a:xfrm>
            <a:off x="207022" y="833848"/>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d’établissement.</a:t>
            </a:r>
          </a:p>
        </p:txBody>
      </p:sp>
      <p:pic>
        <p:nvPicPr>
          <p:cNvPr id="3" name="Image 2"/>
          <p:cNvPicPr>
            <a:picLocks noChangeAspect="1"/>
          </p:cNvPicPr>
          <p:nvPr/>
        </p:nvPicPr>
        <p:blipFill>
          <a:blip r:embed="rId2"/>
          <a:stretch>
            <a:fillRect/>
          </a:stretch>
        </p:blipFill>
        <p:spPr>
          <a:xfrm>
            <a:off x="179209" y="1988840"/>
            <a:ext cx="8867775" cy="4181475"/>
          </a:xfrm>
          <a:prstGeom prst="rect">
            <a:avLst/>
          </a:prstGeom>
        </p:spPr>
      </p:pic>
    </p:spTree>
    <p:extLst>
      <p:ext uri="{BB962C8B-B14F-4D97-AF65-F5344CB8AC3E}">
        <p14:creationId xmlns:p14="http://schemas.microsoft.com/office/powerpoint/2010/main" val="4061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buNone/>
            </a:pPr>
            <a:r>
              <a:rPr lang="fr-FR" i="1" dirty="0">
                <a:solidFill>
                  <a:schemeClr val="bg1"/>
                </a:solidFill>
              </a:rPr>
              <a:t> </a:t>
            </a:r>
            <a:r>
              <a:rPr lang="fr-FR" sz="3600" dirty="0">
                <a:solidFill>
                  <a:schemeClr val="bg1"/>
                </a:solidFill>
              </a:rPr>
              <a:t>3</a:t>
            </a:r>
            <a:r>
              <a:rPr lang="fr-FR" sz="4000" i="1" dirty="0">
                <a:solidFill>
                  <a:schemeClr val="bg1"/>
                </a:solidFill>
              </a:rPr>
              <a:t>.</a:t>
            </a:r>
            <a:r>
              <a:rPr lang="fr-FR" sz="3600" dirty="0">
                <a:solidFill>
                  <a:schemeClr val="bg1"/>
                </a:solidFill>
              </a:rPr>
              <a:t>Validation des intentions d’orientation</a:t>
            </a:r>
          </a:p>
        </p:txBody>
      </p:sp>
    </p:spTree>
    <p:extLst>
      <p:ext uri="{BB962C8B-B14F-4D97-AF65-F5344CB8AC3E}">
        <p14:creationId xmlns:p14="http://schemas.microsoft.com/office/powerpoint/2010/main" val="310134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83768" y="920380"/>
            <a:ext cx="5911945" cy="5256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449160" y="260648"/>
            <a:ext cx="7142006" cy="50405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intentions d’orientation </a:t>
            </a:r>
          </a:p>
          <a:p>
            <a:pPr marL="0" indent="0">
              <a:buNone/>
            </a:pPr>
            <a:endParaRPr lang="fr-FR" sz="2000" dirty="0"/>
          </a:p>
        </p:txBody>
      </p:sp>
      <p:sp>
        <p:nvSpPr>
          <p:cNvPr id="10" name="Rectangle 9"/>
          <p:cNvSpPr/>
          <p:nvPr/>
        </p:nvSpPr>
        <p:spPr>
          <a:xfrm>
            <a:off x="107504" y="2492896"/>
            <a:ext cx="222160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intentions d’orientation saisies doit être validé pour être enregistr</a:t>
            </a:r>
            <a:r>
              <a:rPr lang="fr-FR" b="1" dirty="0">
                <a:solidFill>
                  <a:srgbClr val="002060"/>
                </a:solidFill>
              </a:rPr>
              <a:t>é.</a:t>
            </a:r>
          </a:p>
        </p:txBody>
      </p:sp>
    </p:spTree>
    <p:extLst>
      <p:ext uri="{BB962C8B-B14F-4D97-AF65-F5344CB8AC3E}">
        <p14:creationId xmlns:p14="http://schemas.microsoft.com/office/powerpoint/2010/main" val="24322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intentions d’orientation </a:t>
            </a:r>
          </a:p>
          <a:p>
            <a:pPr marL="0" indent="0">
              <a:buNone/>
            </a:pPr>
            <a:endParaRPr lang="fr-FR" sz="2000" dirty="0"/>
          </a:p>
        </p:txBody>
      </p:sp>
      <p:sp>
        <p:nvSpPr>
          <p:cNvPr id="9" name="Rectangle 8"/>
          <p:cNvSpPr/>
          <p:nvPr/>
        </p:nvSpPr>
        <p:spPr>
          <a:xfrm>
            <a:off x="107504" y="1628800"/>
            <a:ext cx="2592288"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Un courriel avec le récapitulatif des intentions d’orientation  est transmis à chaque représentant légal. </a:t>
            </a:r>
          </a:p>
          <a:p>
            <a:endParaRPr lang="fr-FR" sz="1600" b="1" dirty="0">
              <a:solidFill>
                <a:srgbClr val="002060"/>
              </a:solidFill>
            </a:endParaRPr>
          </a:p>
          <a:p>
            <a:r>
              <a:rPr lang="fr-FR" sz="1600" b="1" dirty="0">
                <a:solidFill>
                  <a:srgbClr val="002060"/>
                </a:solidFill>
              </a:rPr>
              <a:t>Les intentions peuvent être modifiées jusqu’à la fermeture du service. </a:t>
            </a:r>
          </a:p>
        </p:txBody>
      </p:sp>
      <p:pic>
        <p:nvPicPr>
          <p:cNvPr id="3" name="Image 2"/>
          <p:cNvPicPr>
            <a:picLocks noChangeAspect="1"/>
          </p:cNvPicPr>
          <p:nvPr/>
        </p:nvPicPr>
        <p:blipFill>
          <a:blip r:embed="rId2"/>
          <a:stretch>
            <a:fillRect/>
          </a:stretch>
        </p:blipFill>
        <p:spPr>
          <a:xfrm>
            <a:off x="2411760" y="1058570"/>
            <a:ext cx="6534150" cy="5305425"/>
          </a:xfrm>
          <a:prstGeom prst="rect">
            <a:avLst/>
          </a:prstGeom>
        </p:spPr>
      </p:pic>
    </p:spTree>
    <p:extLst>
      <p:ext uri="{BB962C8B-B14F-4D97-AF65-F5344CB8AC3E}">
        <p14:creationId xmlns:p14="http://schemas.microsoft.com/office/powerpoint/2010/main" val="382834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buNone/>
            </a:pPr>
            <a:r>
              <a:rPr lang="fr-FR" sz="4000" dirty="0">
                <a:solidFill>
                  <a:schemeClr val="bg1"/>
                </a:solidFill>
              </a:rPr>
              <a:t> </a:t>
            </a:r>
            <a:r>
              <a:rPr lang="fr-FR" sz="3600" dirty="0">
                <a:solidFill>
                  <a:schemeClr val="bg1"/>
                </a:solidFill>
              </a:rPr>
              <a:t>4</a:t>
            </a:r>
            <a:r>
              <a:rPr lang="fr-FR" sz="3600" i="1" dirty="0">
                <a:solidFill>
                  <a:schemeClr val="bg1"/>
                </a:solidFill>
              </a:rPr>
              <a:t>. </a:t>
            </a:r>
            <a:r>
              <a:rPr lang="fr-FR" sz="3600" dirty="0">
                <a:solidFill>
                  <a:schemeClr val="bg1"/>
                </a:solidFill>
              </a:rPr>
              <a:t>Consultation et accusé de réception   de l’avis provisoire du conseil de classe </a:t>
            </a:r>
          </a:p>
        </p:txBody>
      </p:sp>
    </p:spTree>
    <p:extLst>
      <p:ext uri="{BB962C8B-B14F-4D97-AF65-F5344CB8AC3E}">
        <p14:creationId xmlns:p14="http://schemas.microsoft.com/office/powerpoint/2010/main" val="16817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solidFill>
                <a:srgbClr val="005696"/>
              </a:solidFill>
            </a:endParaRPr>
          </a:p>
          <a:p>
            <a:pPr marL="0" indent="0">
              <a:buNone/>
            </a:pPr>
            <a:r>
              <a:rPr lang="fr-FR" sz="2000" dirty="0">
                <a:solidFill>
                  <a:srgbClr val="005696"/>
                </a:solidFill>
              </a:rPr>
              <a:t>Consultation et accusé de réception de l’avis provisoire du conseil de classe </a:t>
            </a:r>
          </a:p>
          <a:p>
            <a:pPr marL="0" indent="0">
              <a:buNone/>
            </a:pPr>
            <a:endParaRPr lang="fr-FR" sz="2000" dirty="0"/>
          </a:p>
        </p:txBody>
      </p:sp>
      <p:sp>
        <p:nvSpPr>
          <p:cNvPr id="9" name="Rectangle 8"/>
          <p:cNvSpPr/>
          <p:nvPr/>
        </p:nvSpPr>
        <p:spPr>
          <a:xfrm>
            <a:off x="251520" y="908720"/>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L’accusé de réception des avis du conseil de classe pourra être effectué indifféremment par l’un ou l’autre des représentants légaux</a:t>
            </a:r>
            <a:r>
              <a:rPr lang="fr-FR" sz="1600" dirty="0">
                <a:solidFill>
                  <a:srgbClr val="002060"/>
                </a:solidFill>
              </a:rPr>
              <a:t>.</a:t>
            </a:r>
          </a:p>
        </p:txBody>
      </p:sp>
      <p:pic>
        <p:nvPicPr>
          <p:cNvPr id="2" name="Image 1"/>
          <p:cNvPicPr>
            <a:picLocks noChangeAspect="1"/>
          </p:cNvPicPr>
          <p:nvPr/>
        </p:nvPicPr>
        <p:blipFill>
          <a:blip r:embed="rId2"/>
          <a:stretch>
            <a:fillRect/>
          </a:stretch>
        </p:blipFill>
        <p:spPr>
          <a:xfrm>
            <a:off x="107504" y="2132856"/>
            <a:ext cx="8772525" cy="3695700"/>
          </a:xfrm>
          <a:prstGeom prst="rect">
            <a:avLst/>
          </a:prstGeom>
        </p:spPr>
      </p:pic>
    </p:spTree>
    <p:extLst>
      <p:ext uri="{BB962C8B-B14F-4D97-AF65-F5344CB8AC3E}">
        <p14:creationId xmlns:p14="http://schemas.microsoft.com/office/powerpoint/2010/main" val="248405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p:nvPr/>
        </p:nvSpPr>
        <p:spPr>
          <a:xfrm>
            <a:off x="0" y="1003647"/>
            <a:ext cx="9144000" cy="55092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pPr marL="342900" indent="-342900">
              <a:buAutoNum type="arabicPeriod"/>
            </a:pPr>
            <a:r>
              <a:rPr lang="fr-FR" sz="3200" b="1" dirty="0">
                <a:solidFill>
                  <a:schemeClr val="bg1"/>
                </a:solidFill>
              </a:rPr>
              <a:t> Connexion au service en ligne Orientation</a:t>
            </a:r>
          </a:p>
          <a:p>
            <a:endParaRPr lang="fr-FR" sz="3200" b="1" dirty="0">
              <a:solidFill>
                <a:schemeClr val="bg1"/>
              </a:solidFill>
            </a:endParaRPr>
          </a:p>
          <a:p>
            <a:r>
              <a:rPr lang="fr-FR" sz="2400" b="1" dirty="0">
                <a:solidFill>
                  <a:schemeClr val="bg1"/>
                </a:solidFill>
              </a:rPr>
              <a:t>Compatible avec tous types de supports, tablettes,    smartphones, ordinateurs</a:t>
            </a:r>
          </a:p>
          <a:p>
            <a:endParaRPr lang="fr-FR" sz="2400" b="1" dirty="0">
              <a:solidFill>
                <a:schemeClr val="bg1"/>
              </a:solidFill>
            </a:endParaRPr>
          </a:p>
          <a:p>
            <a:r>
              <a:rPr lang="fr-FR" sz="2400" b="1" dirty="0">
                <a:solidFill>
                  <a:schemeClr val="bg1"/>
                </a:solidFill>
              </a:rPr>
              <a:t>Accès avec l’adresse unique teleservices.education.gouv.fr</a:t>
            </a: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1"/>
            <a:ext cx="7241758" cy="67297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005696"/>
                </a:solidFill>
              </a:rPr>
              <a:t>Connexion au service en ligne Orientation</a:t>
            </a: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algn="just" defTabSz="1219170">
              <a:buNone/>
            </a:pPr>
            <a:r>
              <a:rPr lang="fr-FR" sz="1600" dirty="0">
                <a:solidFill>
                  <a:srgbClr val="002060"/>
                </a:solidFill>
              </a:rPr>
              <a:t>Le compte d’un représentant légal permet de saisir les intentions d’orientation et d’accuser réception de l’avis donné par le conseil de classe. </a:t>
            </a:r>
          </a:p>
          <a:p>
            <a:pPr marL="0" indent="0" algn="just" defTabSz="1219170">
              <a:buNone/>
            </a:pPr>
            <a:endParaRPr lang="fr-FR" sz="1600" dirty="0">
              <a:solidFill>
                <a:srgbClr val="002060"/>
              </a:solidFill>
            </a:endParaRPr>
          </a:p>
          <a:p>
            <a:pPr marL="0" indent="0" algn="just" defTabSz="1219170">
              <a:buNone/>
            </a:pPr>
            <a:r>
              <a:rPr lang="fr-FR" sz="1600" dirty="0">
                <a:solidFill>
                  <a:srgbClr val="002060"/>
                </a:solidFill>
              </a:rPr>
              <a:t>Le compte d’un élève permet uniquement de consulter les saisies effectuées par le représentant légal</a:t>
            </a:r>
            <a:r>
              <a:rPr lang="fr-FR" sz="1600" b="0" dirty="0">
                <a:solidFill>
                  <a:srgbClr val="002060"/>
                </a:solidFill>
              </a:rPr>
              <a:t>.</a:t>
            </a:r>
          </a:p>
          <a:p>
            <a:pPr marL="0" indent="0" defTabSz="1219170">
              <a:buNone/>
            </a:pPr>
            <a:endParaRPr lang="fr-FR" sz="2400" dirty="0">
              <a:solidFill>
                <a:srgbClr val="000000"/>
              </a:solidFill>
            </a:endParaRPr>
          </a:p>
        </p:txBody>
      </p:sp>
      <p:pic>
        <p:nvPicPr>
          <p:cNvPr id="5" name="Image 4"/>
          <p:cNvPicPr>
            <a:picLocks noChangeAspect="1"/>
          </p:cNvPicPr>
          <p:nvPr/>
        </p:nvPicPr>
        <p:blipFill>
          <a:blip r:embed="rId2"/>
          <a:stretch>
            <a:fillRect/>
          </a:stretch>
        </p:blipFill>
        <p:spPr>
          <a:xfrm>
            <a:off x="278410" y="2568193"/>
            <a:ext cx="8696325" cy="344805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a:t>
            </a:r>
            <a:r>
              <a:rPr lang="fr-FR" sz="2000" dirty="0">
                <a:solidFill>
                  <a:srgbClr val="002060"/>
                </a:solidFill>
              </a:rPr>
              <a:t> </a:t>
            </a:r>
          </a:p>
          <a:p>
            <a:pPr marL="0" indent="0">
              <a:buNone/>
            </a:pPr>
            <a:endParaRPr lang="fr-FR" sz="2000" dirty="0"/>
          </a:p>
        </p:txBody>
      </p:sp>
      <p:sp>
        <p:nvSpPr>
          <p:cNvPr id="8" name="Titre 8"/>
          <p:cNvSpPr>
            <a:spLocks noGrp="1"/>
          </p:cNvSpPr>
          <p:nvPr>
            <p:ph type="title"/>
          </p:nvPr>
        </p:nvSpPr>
        <p:spPr>
          <a:xfrm>
            <a:off x="683568" y="980728"/>
            <a:ext cx="820891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endParaRPr lang="fr-FR" b="1" dirty="0">
              <a:solidFill>
                <a:srgbClr val="000000"/>
              </a:solidFill>
            </a:endParaRPr>
          </a:p>
          <a:p>
            <a:pPr marL="0" indent="0" defTabSz="1219170">
              <a:buNone/>
            </a:pPr>
            <a:br>
              <a:rPr lang="fr-FR" sz="1800" dirty="0">
                <a:solidFill>
                  <a:schemeClr val="bg1"/>
                </a:solidFill>
              </a:rPr>
            </a:br>
            <a:br>
              <a:rPr lang="fr-FR" sz="1800" dirty="0">
                <a:solidFill>
                  <a:schemeClr val="bg1"/>
                </a:solidFill>
              </a:rPr>
            </a:br>
            <a:r>
              <a:rPr lang="fr-FR" sz="1600" dirty="0">
                <a:solidFill>
                  <a:srgbClr val="002060"/>
                </a:solidFill>
              </a:rPr>
              <a:t>Connexion au portail Scolarité services avec mon compte </a:t>
            </a:r>
            <a:r>
              <a:rPr lang="fr-FR" sz="1600" dirty="0" err="1">
                <a:solidFill>
                  <a:srgbClr val="002060"/>
                </a:solidFill>
              </a:rPr>
              <a:t>EduConnect</a:t>
            </a:r>
            <a:r>
              <a:rPr lang="fr-FR" sz="1600" dirty="0">
                <a:solidFill>
                  <a:srgbClr val="002060"/>
                </a:solidFill>
              </a:rPr>
              <a:t>.</a:t>
            </a:r>
            <a:br>
              <a:rPr lang="fr-FR" sz="1600" dirty="0">
                <a:solidFill>
                  <a:srgbClr val="002060"/>
                </a:solidFill>
              </a:rPr>
            </a:br>
            <a:br>
              <a:rPr lang="fr-FR" sz="1600" dirty="0">
                <a:solidFill>
                  <a:srgbClr val="002060"/>
                </a:solidFill>
              </a:rPr>
            </a:br>
            <a:r>
              <a:rPr lang="fr-FR" sz="1600" dirty="0">
                <a:solidFill>
                  <a:srgbClr val="002060"/>
                </a:solidFill>
              </a:rPr>
              <a:t>Accès avec l’identifiant et le mot de passe  transmis par le chef d’établissement.</a:t>
            </a:r>
            <a:br>
              <a:rPr lang="fr-FR" sz="1600" dirty="0">
                <a:solidFill>
                  <a:srgbClr val="002060"/>
                </a:solidFill>
              </a:rPr>
            </a:br>
            <a:br>
              <a:rPr lang="fr-FR" sz="1800" dirty="0">
                <a:solidFill>
                  <a:srgbClr val="002060"/>
                </a:solidFill>
              </a:rPr>
            </a:br>
            <a:r>
              <a:rPr lang="fr-FR" sz="1800" b="0" dirty="0">
                <a:solidFill>
                  <a:schemeClr val="bg1"/>
                </a:solidFill>
              </a:rPr>
              <a:t>.</a:t>
            </a:r>
          </a:p>
          <a:p>
            <a:pPr marL="0" indent="0" defTabSz="1219170">
              <a:buNone/>
            </a:pPr>
            <a:endParaRPr lang="fr-FR" sz="2400" dirty="0">
              <a:solidFill>
                <a:srgbClr val="000000"/>
              </a:solidFill>
            </a:endParaRPr>
          </a:p>
        </p:txBody>
      </p:sp>
      <p:pic>
        <p:nvPicPr>
          <p:cNvPr id="9" name="Image 8"/>
          <p:cNvPicPr>
            <a:picLocks noChangeAspect="1"/>
          </p:cNvPicPr>
          <p:nvPr/>
        </p:nvPicPr>
        <p:blipFill>
          <a:blip r:embed="rId2"/>
          <a:stretch>
            <a:fillRect/>
          </a:stretch>
        </p:blipFill>
        <p:spPr>
          <a:xfrm>
            <a:off x="1043608" y="1772816"/>
            <a:ext cx="6799515" cy="4248000"/>
          </a:xfrm>
          <a:prstGeom prst="rect">
            <a:avLst/>
          </a:prstGeom>
        </p:spPr>
      </p:pic>
    </p:spTree>
    <p:extLst>
      <p:ext uri="{BB962C8B-B14F-4D97-AF65-F5344CB8AC3E}">
        <p14:creationId xmlns:p14="http://schemas.microsoft.com/office/powerpoint/2010/main" val="43976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2" name="ZoneTexte 1"/>
          <p:cNvSpPr txBox="1"/>
          <p:nvPr/>
        </p:nvSpPr>
        <p:spPr>
          <a:xfrm>
            <a:off x="899592" y="940532"/>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services.</a:t>
            </a:r>
            <a:r>
              <a:rPr lang="fr-FR" b="1" dirty="0"/>
              <a:t> </a:t>
            </a:r>
          </a:p>
          <a:p>
            <a:endParaRPr lang="fr-FR" b="1" dirty="0"/>
          </a:p>
        </p:txBody>
      </p:sp>
      <p:pic>
        <p:nvPicPr>
          <p:cNvPr id="7" name="Image 6"/>
          <p:cNvPicPr>
            <a:picLocks noChangeAspect="1"/>
          </p:cNvPicPr>
          <p:nvPr/>
        </p:nvPicPr>
        <p:blipFill>
          <a:blip r:embed="rId2"/>
          <a:stretch>
            <a:fillRect/>
          </a:stretch>
        </p:blipFill>
        <p:spPr>
          <a:xfrm>
            <a:off x="323528" y="1726653"/>
            <a:ext cx="8158346" cy="4464000"/>
          </a:xfrm>
          <a:prstGeom prst="rect">
            <a:avLst/>
          </a:prstGeom>
        </p:spPr>
      </p:pic>
    </p:spTree>
    <p:extLst>
      <p:ext uri="{BB962C8B-B14F-4D97-AF65-F5344CB8AC3E}">
        <p14:creationId xmlns:p14="http://schemas.microsoft.com/office/powerpoint/2010/main" val="6322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a:t>
            </a:r>
            <a:r>
              <a:rPr lang="fr-FR" sz="2000" dirty="0"/>
              <a:t> </a:t>
            </a:r>
          </a:p>
          <a:p>
            <a:pPr marL="0" indent="0">
              <a:buNone/>
            </a:pPr>
            <a:endParaRPr lang="fr-FR" sz="2000" dirty="0"/>
          </a:p>
        </p:txBody>
      </p:sp>
      <p:sp>
        <p:nvSpPr>
          <p:cNvPr id="7" name="Rectangle 6"/>
          <p:cNvSpPr/>
          <p:nvPr/>
        </p:nvSpPr>
        <p:spPr>
          <a:xfrm>
            <a:off x="657006" y="83671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d’établissement.</a:t>
            </a:r>
          </a:p>
        </p:txBody>
      </p:sp>
      <p:pic>
        <p:nvPicPr>
          <p:cNvPr id="8" name="Image 7"/>
          <p:cNvPicPr>
            <a:picLocks noChangeAspect="1"/>
          </p:cNvPicPr>
          <p:nvPr/>
        </p:nvPicPr>
        <p:blipFill>
          <a:blip r:embed="rId2"/>
          <a:stretch>
            <a:fillRect/>
          </a:stretch>
        </p:blipFill>
        <p:spPr>
          <a:xfrm>
            <a:off x="854232" y="1959921"/>
            <a:ext cx="7822224" cy="4320000"/>
          </a:xfrm>
          <a:prstGeom prst="rect">
            <a:avLst/>
          </a:prstGeom>
        </p:spPr>
      </p:pic>
    </p:spTree>
    <p:extLst>
      <p:ext uri="{BB962C8B-B14F-4D97-AF65-F5344CB8AC3E}">
        <p14:creationId xmlns:p14="http://schemas.microsoft.com/office/powerpoint/2010/main" val="62140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buNone/>
            </a:pPr>
            <a:r>
              <a:rPr lang="fr-FR" i="1" dirty="0">
                <a:solidFill>
                  <a:schemeClr val="bg1"/>
                </a:solidFill>
              </a:rPr>
              <a:t> </a:t>
            </a:r>
            <a:r>
              <a:rPr lang="fr-FR" sz="3600" dirty="0">
                <a:solidFill>
                  <a:schemeClr val="bg1"/>
                </a:solidFill>
              </a:rPr>
              <a:t>2</a:t>
            </a:r>
            <a:r>
              <a:rPr lang="fr-FR" sz="3600" i="1" dirty="0">
                <a:solidFill>
                  <a:schemeClr val="bg1"/>
                </a:solidFill>
              </a:rPr>
              <a:t>. </a:t>
            </a:r>
            <a:r>
              <a:rPr lang="fr-FR" sz="3600" dirty="0">
                <a:solidFill>
                  <a:schemeClr val="bg1"/>
                </a:solidFill>
              </a:rPr>
              <a:t>Saisie des intentions d’orientation</a:t>
            </a:r>
          </a:p>
        </p:txBody>
      </p:sp>
    </p:spTree>
    <p:extLst>
      <p:ext uri="{BB962C8B-B14F-4D97-AF65-F5344CB8AC3E}">
        <p14:creationId xmlns:p14="http://schemas.microsoft.com/office/powerpoint/2010/main" val="407666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377200" y="1124744"/>
            <a:ext cx="7003287" cy="5076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intentions d’orientation</a:t>
            </a:r>
            <a:r>
              <a:rPr lang="fr-FR" sz="2000" dirty="0">
                <a:solidFill>
                  <a:srgbClr val="002060"/>
                </a:solidFill>
              </a:rPr>
              <a:t> </a:t>
            </a:r>
          </a:p>
          <a:p>
            <a:pPr marL="0" indent="0">
              <a:buNone/>
            </a:pPr>
            <a:endParaRPr lang="fr-FR" sz="2000" dirty="0"/>
          </a:p>
        </p:txBody>
      </p:sp>
      <p:sp>
        <p:nvSpPr>
          <p:cNvPr id="8" name="Rectangle 7"/>
          <p:cNvSpPr/>
          <p:nvPr/>
        </p:nvSpPr>
        <p:spPr>
          <a:xfrm>
            <a:off x="297080" y="3501008"/>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Présentation de chaque phase pour repérer les différentes étapes.</a:t>
            </a:r>
          </a:p>
        </p:txBody>
      </p:sp>
    </p:spTree>
    <p:extLst>
      <p:ext uri="{BB962C8B-B14F-4D97-AF65-F5344CB8AC3E}">
        <p14:creationId xmlns:p14="http://schemas.microsoft.com/office/powerpoint/2010/main" val="282324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intentions d’orientation </a:t>
            </a:r>
          </a:p>
          <a:p>
            <a:pPr marL="0" indent="0">
              <a:buNone/>
            </a:pPr>
            <a:endParaRPr lang="fr-FR" sz="2000" dirty="0">
              <a:solidFill>
                <a:srgbClr val="005696"/>
              </a:solidFill>
            </a:endParaRPr>
          </a:p>
        </p:txBody>
      </p:sp>
      <p:sp>
        <p:nvSpPr>
          <p:cNvPr id="8" name="Rectangle 7"/>
          <p:cNvSpPr/>
          <p:nvPr/>
        </p:nvSpPr>
        <p:spPr>
          <a:xfrm>
            <a:off x="862872" y="810381"/>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a:solidFill>
                <a:schemeClr val="bg1"/>
              </a:solidFill>
            </a:endParaRPr>
          </a:p>
          <a:p>
            <a:pPr algn="just"/>
            <a:r>
              <a:rPr lang="fr-FR" sz="1600" b="1" dirty="0">
                <a:solidFill>
                  <a:srgbClr val="002060"/>
                </a:solidFill>
              </a:rPr>
              <a:t>Le bouton « + Ajouter une intention » ouvre une pop-up qui permet la sélection d’une voie d’orientation, les intentions doivent être validées pour être enregistrées.</a:t>
            </a:r>
          </a:p>
          <a:p>
            <a:endParaRPr lang="fr-FR" b="1" dirty="0">
              <a:solidFill>
                <a:schemeClr val="bg1"/>
              </a:solidFill>
            </a:endParaRPr>
          </a:p>
        </p:txBody>
      </p:sp>
      <p:pic>
        <p:nvPicPr>
          <p:cNvPr id="2" name="Image 1"/>
          <p:cNvPicPr>
            <a:picLocks noChangeAspect="1"/>
          </p:cNvPicPr>
          <p:nvPr/>
        </p:nvPicPr>
        <p:blipFill>
          <a:blip r:embed="rId2"/>
          <a:stretch>
            <a:fillRect/>
          </a:stretch>
        </p:blipFill>
        <p:spPr>
          <a:xfrm>
            <a:off x="251520" y="2066697"/>
            <a:ext cx="8629650" cy="4410075"/>
          </a:xfrm>
          <a:prstGeom prst="rect">
            <a:avLst/>
          </a:prstGeom>
        </p:spPr>
      </p:pic>
    </p:spTree>
    <p:extLst>
      <p:ext uri="{BB962C8B-B14F-4D97-AF65-F5344CB8AC3E}">
        <p14:creationId xmlns:p14="http://schemas.microsoft.com/office/powerpoint/2010/main" val="334284822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539</TotalTime>
  <Words>415</Words>
  <Application>Microsoft Office PowerPoint</Application>
  <PresentationFormat>Affichage à l'écran (4:3)</PresentationFormat>
  <Paragraphs>93</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intentions d’orientation et d’accuser réception de l’avis donné par le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 2. Saisie des intentions d’orientation</vt:lpstr>
      <vt:lpstr>Présentation PowerPoint</vt:lpstr>
      <vt:lpstr>Présentation PowerPoint</vt:lpstr>
      <vt:lpstr>Présentation PowerPoint</vt:lpstr>
      <vt:lpstr> 3.Validation des intentions d’orientation</vt:lpstr>
      <vt:lpstr>Présentation PowerPoint</vt:lpstr>
      <vt:lpstr>Présentation PowerPoint</vt:lpstr>
      <vt:lpstr> 4. Consultation et accusé de réception   de l’avis provisoire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proviseur</cp:lastModifiedBy>
  <cp:revision>56</cp:revision>
  <dcterms:created xsi:type="dcterms:W3CDTF">2020-03-05T15:21:24Z</dcterms:created>
  <dcterms:modified xsi:type="dcterms:W3CDTF">2023-02-10T08:29:46Z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